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66" r:id="rId15"/>
    <p:sldId id="268" r:id="rId16"/>
    <p:sldId id="280" r:id="rId17"/>
    <p:sldId id="269" r:id="rId18"/>
    <p:sldId id="272" r:id="rId19"/>
    <p:sldId id="278" r:id="rId20"/>
    <p:sldId id="290" r:id="rId21"/>
    <p:sldId id="279" r:id="rId22"/>
    <p:sldId id="285" r:id="rId23"/>
    <p:sldId id="286" r:id="rId24"/>
    <p:sldId id="281" r:id="rId25"/>
    <p:sldId id="282" r:id="rId26"/>
    <p:sldId id="284" r:id="rId27"/>
    <p:sldId id="277" r:id="rId28"/>
    <p:sldId id="283" r:id="rId29"/>
    <p:sldId id="287" r:id="rId30"/>
    <p:sldId id="288" r:id="rId31"/>
    <p:sldId id="273" r:id="rId32"/>
    <p:sldId id="274" r:id="rId33"/>
    <p:sldId id="275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572"/>
    <a:srgbClr val="72466C"/>
    <a:srgbClr val="1AA8E6"/>
    <a:srgbClr val="7E4789"/>
    <a:srgbClr val="DC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543928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32407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268132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484201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634655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155256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95097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949643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707771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318547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86155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A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96DA5-7C4B-48ED-A8A8-2A1018C02AC0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EC25-616F-4155-B8FF-983AF24F3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75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iakomed.de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azubi-bewerbung@diakomed.d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5400000">
            <a:off x="3439945" y="-2520147"/>
            <a:ext cx="1065060" cy="6464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46"/>
          </a:p>
        </p:txBody>
      </p:sp>
      <p:pic>
        <p:nvPicPr>
          <p:cNvPr id="7" name="Picture 2" descr="http://ganymed.dkhh.local/webdateien/LOGO/Diakomed_Logo_PNG_RGB_300d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65" y="217750"/>
            <a:ext cx="4529382" cy="985976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10503775" y="3124200"/>
            <a:ext cx="141393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1AA8E6"/>
                </a:solidFill>
              </a:rPr>
              <a:t>Dem Menschen               </a:t>
            </a:r>
            <a:r>
              <a:rPr lang="de-DE" b="1" dirty="0" smtClean="0">
                <a:solidFill>
                  <a:srgbClr val="1AA8E6"/>
                </a:solidFill>
              </a:rPr>
              <a:t>zugewandt</a:t>
            </a:r>
            <a:r>
              <a:rPr lang="de-DE" dirty="0" smtClean="0">
                <a:solidFill>
                  <a:srgbClr val="1AA8E6"/>
                </a:solidFill>
              </a:rPr>
              <a:t>,</a:t>
            </a:r>
            <a:r>
              <a:rPr lang="de-DE" b="1" dirty="0" smtClean="0">
                <a:solidFill>
                  <a:srgbClr val="1AA8E6"/>
                </a:solidFill>
              </a:rPr>
              <a:t>    regional </a:t>
            </a:r>
            <a:r>
              <a:rPr lang="de-DE" dirty="0" smtClean="0">
                <a:solidFill>
                  <a:srgbClr val="1AA8E6"/>
                </a:solidFill>
              </a:rPr>
              <a:t>verwurzelt,</a:t>
            </a:r>
          </a:p>
          <a:p>
            <a:r>
              <a:rPr lang="de-DE" dirty="0" smtClean="0">
                <a:solidFill>
                  <a:srgbClr val="1AA8E6"/>
                </a:solidFill>
              </a:rPr>
              <a:t>im Handeln  </a:t>
            </a:r>
          </a:p>
          <a:p>
            <a:r>
              <a:rPr lang="de-DE" b="1" dirty="0" smtClean="0">
                <a:solidFill>
                  <a:srgbClr val="1AA8E6"/>
                </a:solidFill>
              </a:rPr>
              <a:t>kompetent</a:t>
            </a:r>
            <a:r>
              <a:rPr lang="de-DE" dirty="0" smtClean="0">
                <a:solidFill>
                  <a:srgbClr val="1AA8E6"/>
                </a:solidFill>
              </a:rPr>
              <a:t>.</a:t>
            </a:r>
            <a:endParaRPr lang="de-DE" dirty="0">
              <a:solidFill>
                <a:srgbClr val="1AA8E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7" y="4115700"/>
            <a:ext cx="4617977" cy="26122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03" y="1347736"/>
            <a:ext cx="4802853" cy="27016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8" y="1347736"/>
            <a:ext cx="4617977" cy="26867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02" y="4115700"/>
            <a:ext cx="4802853" cy="26122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33" y="159467"/>
            <a:ext cx="2807575" cy="1978888"/>
          </a:xfrm>
          <a:prstGeom prst="rect">
            <a:avLst/>
          </a:prstGeom>
        </p:spPr>
      </p:pic>
      <p:pic>
        <p:nvPicPr>
          <p:cNvPr id="10" name="happy-1149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Wundversorgung - Achill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37" y="3965629"/>
            <a:ext cx="5297293" cy="27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" y="1036378"/>
            <a:ext cx="4282242" cy="57103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7" y="1036378"/>
            <a:ext cx="2326995" cy="2777168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100571" y="84511"/>
            <a:ext cx="5551683" cy="8282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00571" y="47968"/>
            <a:ext cx="5517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Wundversorgung</a:t>
            </a:r>
            <a:endParaRPr lang="de-DE" sz="5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Bambus-Pflaster, 10er Set jetzt bei Weltbild.de bestell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53" y="3965628"/>
            <a:ext cx="2122416" cy="27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6" y="84511"/>
            <a:ext cx="4882403" cy="3729035"/>
          </a:xfrm>
          <a:prstGeom prst="rect">
            <a:avLst/>
          </a:prstGeom>
        </p:spPr>
      </p:pic>
      <p:pic>
        <p:nvPicPr>
          <p:cNvPr id="1026" name="Picture 2" descr="Web Symbol Leitung. Pflaster schwarz auf weißem Hintergrund  Stock-Vektorgrafik - Alam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t="24900" r="26068" b="31192"/>
          <a:stretch/>
        </p:blipFill>
        <p:spPr bwMode="auto">
          <a:xfrm>
            <a:off x="5988689" y="84511"/>
            <a:ext cx="847243" cy="8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119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" y="2297229"/>
            <a:ext cx="3333557" cy="44452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69" y="125129"/>
            <a:ext cx="4966892" cy="6623305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3817997" y="125129"/>
            <a:ext cx="2942003" cy="35403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813699" y="371812"/>
            <a:ext cx="294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EKG</a:t>
            </a:r>
          </a:p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nlegen</a:t>
            </a:r>
          </a:p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</a:t>
            </a:r>
          </a:p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ufzeichnen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Elektrokardiogramm (EKG) - Infos und Ablau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3" y="125129"/>
            <a:ext cx="3333557" cy="20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rdiologie du sport » cms-nice.f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304" y="3801673"/>
            <a:ext cx="3357390" cy="29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9012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fusionen mit „Hes“: Viele Risiken – aber keine Vorteile - Medizin &amp;  Ernährung - F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90" y="120540"/>
            <a:ext cx="3163508" cy="20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6" y="2269322"/>
            <a:ext cx="3350024" cy="44672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40" y="2256554"/>
            <a:ext cx="3359599" cy="447999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8610169" y="118242"/>
            <a:ext cx="3459970" cy="2015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8660354" y="356716"/>
            <a:ext cx="34599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Infusionen</a:t>
            </a:r>
            <a:endParaRPr lang="de-DE" sz="4000" b="1" dirty="0" smtClean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vorbereiten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hemotherapie über Infusionen – Die intravenöse Krebsbehandlung | KREBS &amp;  I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6" y="118242"/>
            <a:ext cx="2872290" cy="20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303" y="2269322"/>
            <a:ext cx="4949518" cy="4467226"/>
          </a:xfrm>
          <a:prstGeom prst="rect">
            <a:avLst/>
          </a:prstGeom>
        </p:spPr>
      </p:pic>
      <p:pic>
        <p:nvPicPr>
          <p:cNvPr id="5132" name="Picture 12" descr="Produkte - Burg Pharma Gmb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38" y="118242"/>
            <a:ext cx="2145081" cy="20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0136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1" y="2836663"/>
            <a:ext cx="2854064" cy="38689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3" y="1692978"/>
            <a:ext cx="3759022" cy="5012621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163868" y="112434"/>
            <a:ext cx="3750048" cy="1466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54893" y="214917"/>
            <a:ext cx="37590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Injektionspumpe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richten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100 Jahre Pracht gieße die Blume perfusor medikamente Bühne Rasen Linderu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28" y="112433"/>
            <a:ext cx="4357955" cy="25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dizinische Ampullen Injektionslösung Auf Einem Blauen Hintergrund.  Verstreute Glasampullen Mit Medikamenten Auf Dem Tisch. Arzne Stockbild -  Bild von medizinisch, obacht: 2142866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36" y="135988"/>
            <a:ext cx="3455884" cy="25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mpactplus-järjestelmä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36" y="2836663"/>
            <a:ext cx="4360761" cy="38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805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7" y="2573258"/>
            <a:ext cx="3129655" cy="41733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62" y="2573258"/>
            <a:ext cx="3230281" cy="4173366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3408057" y="2573258"/>
            <a:ext cx="5326040" cy="12845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53101" y="2707713"/>
            <a:ext cx="5294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Hilfe 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beherrschen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orazón y Circulación | Bupa Panam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91" y="3937043"/>
            <a:ext cx="5338206" cy="28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ederbelebung trotz Corona nicht vernachlässigen – Freiw. Feuerwehr  Stuttgart, Abt. Wang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6"/>
          <a:stretch/>
        </p:blipFill>
        <p:spPr bwMode="auto">
          <a:xfrm>
            <a:off x="6819038" y="110359"/>
            <a:ext cx="5258405" cy="2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üfen, Rufen, Drücken kann jeder: Woche der Wiederbelebung vom 19. bis 25.  September | WIR IN DORTM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" y="110358"/>
            <a:ext cx="3539560" cy="23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80" y="110357"/>
            <a:ext cx="2927413" cy="23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057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09848" y="200025"/>
            <a:ext cx="11966537" cy="7932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09847" y="200025"/>
            <a:ext cx="1196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</a:rPr>
              <a:t>Händehygiene…       Händehygiene…       Händehygiene…                                              </a:t>
            </a:r>
            <a:endParaRPr lang="de-DE" sz="4000" b="1" dirty="0">
              <a:solidFill>
                <a:srgbClr val="7E4789"/>
              </a:solidFill>
            </a:endParaRPr>
          </a:p>
        </p:txBody>
      </p:sp>
      <p:pic>
        <p:nvPicPr>
          <p:cNvPr id="8194" name="Picture 2" descr="So desinfizieren Sie Ihre Hände richtig | mundizio.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2" y="3774438"/>
            <a:ext cx="4351281" cy="298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" y="1093956"/>
            <a:ext cx="3934006" cy="5661678"/>
          </a:xfrm>
          <a:prstGeom prst="rect">
            <a:avLst/>
          </a:prstGeom>
        </p:spPr>
      </p:pic>
      <p:pic>
        <p:nvPicPr>
          <p:cNvPr id="8196" name="Picture 4" descr="10 Finger – 10 Tipps zur Händehygie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7" y="1103899"/>
            <a:ext cx="3334613" cy="2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rale Krankheitserreger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8" y="1093956"/>
            <a:ext cx="4482366" cy="258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ände richtig desinfizieren: Schutz für Pflegebedürftige und Pflegen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8" y="3768628"/>
            <a:ext cx="3492062" cy="29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5463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150946" y="2318748"/>
            <a:ext cx="2512428" cy="4446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234851" y="2926121"/>
            <a:ext cx="25124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5A2572"/>
                </a:solidFill>
              </a:rPr>
              <a:t>Ärztliche Visiten </a:t>
            </a:r>
            <a:r>
              <a:rPr lang="de-DE" sz="3600" b="1" dirty="0" smtClean="0">
                <a:solidFill>
                  <a:srgbClr val="5A2572"/>
                </a:solidFill>
              </a:rPr>
              <a:t>begleiten und am PC ausarbeiten</a:t>
            </a:r>
            <a:endParaRPr lang="de-DE" sz="3600" b="1" dirty="0">
              <a:solidFill>
                <a:srgbClr val="5A257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63" y="2318749"/>
            <a:ext cx="3334407" cy="44464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8" y="2318749"/>
            <a:ext cx="5922823" cy="4446401"/>
          </a:xfrm>
          <a:prstGeom prst="rect">
            <a:avLst/>
          </a:prstGeom>
        </p:spPr>
      </p:pic>
      <p:pic>
        <p:nvPicPr>
          <p:cNvPr id="1026" name="Picture 2" descr="Wofür eigentlich ein Stethoskop? - Praxisanleitungen - Via medi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8" y="134630"/>
            <a:ext cx="3172357" cy="20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lektronische Patientenkurve - CliniCenterVertrieb Gmb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3307" r="1956" b="9498"/>
          <a:stretch/>
        </p:blipFill>
        <p:spPr bwMode="auto">
          <a:xfrm>
            <a:off x="3454714" y="134628"/>
            <a:ext cx="4798536" cy="20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as genau ist ein Desktop-PC? - COMPUTER BI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389" y="134628"/>
            <a:ext cx="3681249" cy="20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2051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219075" y="95041"/>
            <a:ext cx="7265258" cy="100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41252" y="179873"/>
            <a:ext cx="726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Aromatherapie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kennenlernen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9" y="95040"/>
            <a:ext cx="2577023" cy="34364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1181101"/>
            <a:ext cx="7265258" cy="5448300"/>
          </a:xfrm>
          <a:prstGeom prst="rect">
            <a:avLst/>
          </a:prstGeom>
        </p:spPr>
      </p:pic>
      <p:pic>
        <p:nvPicPr>
          <p:cNvPr id="13314" name="Picture 2" descr="Aromatherapie: Ätherische Öle und ihre Wirkung (mit Rezept für Schutzöl und  Entspannungsbad) • Mini and 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331" y="3617417"/>
            <a:ext cx="4521031" cy="30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Ätherische Öle Set, AIDUCHO 100% Pur Aromatherapie Duftöl für Diffuser und  Aromatherapie, 6 x 10ml - Lavendel, Eukalyptus, Teebaum, Pfefferminz,  Orange, Zitronengras : Amazon.de: Drogerie &amp; Körperpfle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/>
          <a:stretch/>
        </p:blipFill>
        <p:spPr bwMode="auto">
          <a:xfrm>
            <a:off x="7575332" y="95040"/>
            <a:ext cx="1866184" cy="34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3007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3" y="2390773"/>
            <a:ext cx="3242880" cy="432435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53" y="0"/>
            <a:ext cx="5142893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76" y="113634"/>
            <a:ext cx="3278594" cy="4339834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8737923" y="4552948"/>
            <a:ext cx="3358647" cy="21945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574612" y="4735827"/>
            <a:ext cx="36852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48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pezielle</a:t>
            </a:r>
          </a:p>
          <a:p>
            <a:pPr algn="ctr"/>
            <a:r>
              <a:rPr lang="de-DE" sz="5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Mundpflege</a:t>
            </a:r>
            <a:endParaRPr lang="de-DE" sz="52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Atemwegserkrankungen: Mundhygiene ernst nehmen | PTA-Fo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2" y="113633"/>
            <a:ext cx="3214591" cy="2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682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7662" y="358337"/>
            <a:ext cx="86664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Außerdem erhalten alle unsere Auszubildenden einen Einblick in verschiedene Fachbereiche wie zum Beispiel..</a:t>
            </a:r>
            <a:endParaRPr lang="de-DE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Seite 5 | Girl Lower Bilder - Kostenloser Download auf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002" y="903717"/>
            <a:ext cx="34290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8474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910" y="868364"/>
            <a:ext cx="12139269" cy="71404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</a:t>
            </a:r>
            <a:r>
              <a:rPr lang="de-DE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erde</a:t>
            </a:r>
          </a:p>
          <a:p>
            <a:pPr algn="ctr"/>
            <a:r>
              <a:rPr lang="de-DE" sz="9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Pflegefachfrau/</a:t>
            </a:r>
            <a:r>
              <a:rPr lang="de-DE" sz="960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mann</a:t>
            </a:r>
            <a:r>
              <a:rPr lang="de-DE" sz="9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…</a:t>
            </a:r>
            <a:endParaRPr lang="de-DE" sz="80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de-DE" sz="8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 </a:t>
            </a:r>
            <a:r>
              <a:rPr lang="de-DE" sz="8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DIAKOMED</a:t>
            </a:r>
          </a:p>
          <a:p>
            <a:pPr algn="ctr"/>
            <a:r>
              <a:rPr lang="de-DE" sz="7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Hartmannsdorf</a:t>
            </a:r>
          </a:p>
          <a:p>
            <a:pPr algn="ctr"/>
            <a:endParaRPr lang="de-DE" sz="13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7612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316123" y="89332"/>
            <a:ext cx="4710381" cy="13820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364141" y="88000"/>
            <a:ext cx="4719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5A2572"/>
                </a:solidFill>
              </a:rPr>
              <a:t>Interdisziplinäre Versorgungseinheit</a:t>
            </a:r>
            <a:endParaRPr lang="de-DE" sz="4400" b="1" dirty="0">
              <a:solidFill>
                <a:srgbClr val="5A257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" y="88000"/>
            <a:ext cx="4564299" cy="3422820"/>
          </a:xfrm>
          <a:prstGeom prst="rect">
            <a:avLst/>
          </a:prstGeom>
        </p:spPr>
      </p:pic>
      <p:pic>
        <p:nvPicPr>
          <p:cNvPr id="1028" name="Picture 4" descr="Patiententransport-Software - DYNAMED – Bessere Klinikprozes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" y="3578772"/>
            <a:ext cx="45642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RESCAPE VC150 Vitaldatenmonitor | GE HealthCare (Germany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51" y="88000"/>
            <a:ext cx="922283" cy="1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56" y="1534550"/>
            <a:ext cx="7408078" cy="5244622"/>
          </a:xfrm>
          <a:prstGeom prst="rect">
            <a:avLst/>
          </a:prstGeom>
        </p:spPr>
      </p:pic>
      <p:pic>
        <p:nvPicPr>
          <p:cNvPr id="10242" name="Picture 2" descr="RR Geräte Blutdruck Blutdruckmessgeräte Manuell Aneroid Oberarm Bo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56" y="87999"/>
            <a:ext cx="1529814" cy="1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185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012324" y="1566546"/>
            <a:ext cx="4043855" cy="1029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434053" y="1667126"/>
            <a:ext cx="3665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Endoskopie</a:t>
            </a:r>
            <a:endParaRPr lang="de-DE" sz="48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2703787"/>
            <a:ext cx="5473141" cy="40684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60" y="2703787"/>
            <a:ext cx="5425291" cy="4068488"/>
          </a:xfrm>
          <a:prstGeom prst="rect">
            <a:avLst/>
          </a:prstGeom>
        </p:spPr>
      </p:pic>
      <p:pic>
        <p:nvPicPr>
          <p:cNvPr id="1030" name="Picture 6" descr="Magengeschwür: Symptome und Behandlung | Focus Arztsu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2" y="94592"/>
            <a:ext cx="3775851" cy="25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Magen-Darm-Trakt 2 Stock-Illustration | Adobe Stock"/>
          <p:cNvSpPr>
            <a:spLocks noChangeAspect="1" noChangeArrowheads="1"/>
          </p:cNvSpPr>
          <p:nvPr/>
        </p:nvSpPr>
        <p:spPr bwMode="auto">
          <a:xfrm>
            <a:off x="5442477" y="3187261"/>
            <a:ext cx="2424515" cy="24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2" name="Picture 18" descr="Magen-Darm-Trakt 2 Stock-Illustration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90" y="94591"/>
            <a:ext cx="3911915" cy="25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ndoscope remove colonic polyp Stock-Foto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59" y="94592"/>
            <a:ext cx="1996120" cy="13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ndoskopie Am Klinikum Arzt Holding Endoskop Vor Gastroskopie Stockfoto und  mehr Bilder von Endoskop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53" y="94591"/>
            <a:ext cx="1949496" cy="13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0580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3770652" y="100563"/>
            <a:ext cx="4460599" cy="7120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853511" y="71324"/>
            <a:ext cx="429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Funktionsabteilung</a:t>
            </a:r>
            <a:endParaRPr lang="de-DE" sz="40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1" y="911545"/>
            <a:ext cx="4455411" cy="58688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" y="100563"/>
            <a:ext cx="3378305" cy="45049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17" y="2019924"/>
            <a:ext cx="3569933" cy="4760473"/>
          </a:xfrm>
          <a:prstGeom prst="rect">
            <a:avLst/>
          </a:prstGeom>
        </p:spPr>
      </p:pic>
      <p:pic>
        <p:nvPicPr>
          <p:cNvPr id="1026" name="Picture 2" descr="Schlaganfall: Längeres EKG-Monitoring sinnvoll - einBLICK - Online-Magazin  der Universität Würzbu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17" y="100563"/>
            <a:ext cx="3569933" cy="1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ltraschall (Sonografie) - Röntgen Mirabell Salzbu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1" y="4693923"/>
            <a:ext cx="3378305" cy="20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1192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272455" y="4332101"/>
            <a:ext cx="3562713" cy="851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255151" y="4434661"/>
            <a:ext cx="36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Röntgenabteilung</a:t>
            </a:r>
            <a:endParaRPr lang="de-DE" sz="36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T (Computertomographie): Was eine CT ist und wie sie abläuft | Focus  Arztsu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55" y="88969"/>
            <a:ext cx="7817707" cy="41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nzkörper-MRT: Gründe, Ablauf, Dauer, Kosten | praktischArz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" y="88970"/>
            <a:ext cx="4107086" cy="66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handlung der kindlichen Unterarmschaftfraktur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651" y="4332101"/>
            <a:ext cx="4215511" cy="244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lhelm Conrad Röntgen: Ein bescheidenes Ge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05" y="5286114"/>
            <a:ext cx="1989203" cy="149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1378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7935162" y="116037"/>
            <a:ext cx="4156990" cy="10506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8263322" y="179677"/>
            <a:ext cx="394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err="1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Stroke</a:t>
            </a:r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</a:t>
            </a:r>
            <a:endParaRPr lang="de-DE" sz="5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1" y="1845761"/>
            <a:ext cx="3531111" cy="49018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62" y="1287094"/>
            <a:ext cx="4156989" cy="3117373"/>
          </a:xfrm>
          <a:prstGeom prst="rect">
            <a:avLst/>
          </a:prstGeom>
        </p:spPr>
      </p:pic>
      <p:pic>
        <p:nvPicPr>
          <p:cNvPr id="6" name="Picture 2" descr="Schlaganfall: Lyse auch nach mehr als 4,5 Stunden möglich - Biermann Mediz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8" y="116037"/>
            <a:ext cx="4059567" cy="34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morrhagic Stroke by Kelley Shoema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1" y="116037"/>
            <a:ext cx="2221946" cy="161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rstanding Stroke Care | Texoma Medical Cen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90" y="3695931"/>
            <a:ext cx="4062443" cy="30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thinking the stroke rule 'time is brain' – Scents of Scienc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r="15584"/>
          <a:stretch/>
        </p:blipFill>
        <p:spPr bwMode="auto">
          <a:xfrm>
            <a:off x="2642767" y="116037"/>
            <a:ext cx="999695" cy="16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schämischer Schlaganfall: Grenzen der interventionellen Thrombektomie beim  Hirninfark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61" y="4524913"/>
            <a:ext cx="4156990" cy="22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9105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17" y="3600132"/>
            <a:ext cx="2391500" cy="3136585"/>
          </a:xfrm>
          <a:prstGeom prst="rect">
            <a:avLst/>
          </a:prstGeom>
        </p:spPr>
      </p:pic>
      <p:pic>
        <p:nvPicPr>
          <p:cNvPr id="2050" name="Picture 2" descr="Fahrzeuge im Rettungsdien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" y="83700"/>
            <a:ext cx="4067229" cy="22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psarm Gipsverband Fotos | IM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8" y="102913"/>
            <a:ext cx="3319184" cy="22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fresher Rettungssanitäter/in – Akademie der Gesundhe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93" y="83701"/>
            <a:ext cx="3334448" cy="22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2517767" y="2407430"/>
            <a:ext cx="2971800" cy="11003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451090" y="2671732"/>
            <a:ext cx="346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Notfallaufnahme</a:t>
            </a:r>
            <a:endParaRPr lang="de-DE" sz="32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Notfallaufnahme | Helios Klinikum Pforzhei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4" y="2404241"/>
            <a:ext cx="6559597" cy="43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entrale Notaufnahme | St. Johannes-Hospital | Krankenhaus Vare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10133" b="4564"/>
          <a:stretch/>
        </p:blipFill>
        <p:spPr bwMode="auto">
          <a:xfrm>
            <a:off x="78358" y="2404241"/>
            <a:ext cx="2372732" cy="43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9948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009814" y="2815541"/>
            <a:ext cx="4720952" cy="10240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147001" y="2865889"/>
            <a:ext cx="4642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Intensivstation</a:t>
            </a:r>
            <a:endParaRPr lang="de-DE" sz="5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Krankenhaus-Reform: Wie eine Reform den „Krankenhäusern auf der  Intensivstation” helfen so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66" y="2815541"/>
            <a:ext cx="5220068" cy="39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ünstliche Beatmung: Wo Patienten lernen wieder alleine zu atm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52" y="110597"/>
            <a:ext cx="3840130" cy="25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aly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47" y="4036121"/>
            <a:ext cx="2310961" cy="26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6.500+ Fotos, Bilder und lizenzfreie Bilder zu Narkosemaske - iStock |  Lachgas, Kind narkose, Beatm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2" y="4012426"/>
            <a:ext cx="4077247" cy="27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terdisziplinäre Operative Intensivstation ZOM II ǀ UK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2" y="110597"/>
            <a:ext cx="6700464" cy="25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0206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4847766" y="120923"/>
            <a:ext cx="1828929" cy="2338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981773" y="228342"/>
            <a:ext cx="18289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Auf-</a:t>
            </a:r>
          </a:p>
          <a:p>
            <a:r>
              <a:rPr lang="de-DE" sz="4400" b="1" dirty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ach-</a:t>
            </a:r>
          </a:p>
          <a:p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raum</a:t>
            </a:r>
            <a:endParaRPr lang="de-DE" sz="4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4.000+ Fotos, Bilder und lizenzfreie Bilder zu Guten Morgen Deutschland - 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2" y="3720662"/>
            <a:ext cx="5228435" cy="30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ästhesie - Nach einer Narkose | Gesundheitspor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03" y="120923"/>
            <a:ext cx="5228435" cy="348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5 Millionen Euro für die Sanierung der Crona-Klin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0" y="2570921"/>
            <a:ext cx="6562115" cy="41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portage - Wie funktioniert eine Vollnarkose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" y="120923"/>
            <a:ext cx="4599179" cy="23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5558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0493" y="113104"/>
            <a:ext cx="82907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Magst du offene Menschen ???</a:t>
            </a:r>
            <a:endParaRPr lang="de-DE" sz="8800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0492" y="3187156"/>
            <a:ext cx="7726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 bist du genau richtig bei uns im OP…</a:t>
            </a:r>
            <a:endParaRPr lang="de-DE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operation clipart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7949126" y="3610304"/>
            <a:ext cx="3916386" cy="2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iley with a Golden Tooth | Emoticonos, Emoticonos divertidos, Emoticones 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029" y="178150"/>
            <a:ext cx="3220580" cy="32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985708" y="132737"/>
            <a:ext cx="6668197" cy="2172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073781" y="44532"/>
            <a:ext cx="649205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OTA                                                </a:t>
            </a:r>
            <a:r>
              <a:rPr lang="de-DE" sz="44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Operationstechnische/r Assistent/in )</a:t>
            </a:r>
            <a:endParaRPr lang="de-DE" sz="44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Op-Lampe Bilder – Durchsuchen 39 Archivfotos, Vektorgrafiken und Videos |  Adobe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/>
          <a:stretch/>
        </p:blipFill>
        <p:spPr bwMode="auto">
          <a:xfrm>
            <a:off x="8844454" y="44533"/>
            <a:ext cx="3283059" cy="22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ästhesietechnischer Assistent Ausbildung: Berufsbild &amp; freie Stellen |  AZUBI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2427880"/>
            <a:ext cx="12032921" cy="43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" y="44532"/>
            <a:ext cx="1695724" cy="22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69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0464" y="496614"/>
            <a:ext cx="858728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chemeClr val="bg1"/>
                </a:solidFill>
              </a:rPr>
              <a:t>Deine Ausbildung wird…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>
                <a:solidFill>
                  <a:schemeClr val="bg1"/>
                </a:solidFill>
              </a:rPr>
              <a:t>s</a:t>
            </a:r>
            <a:r>
              <a:rPr lang="de-DE" sz="7200" dirty="0" smtClean="0">
                <a:solidFill>
                  <a:schemeClr val="bg1"/>
                </a:solidFill>
              </a:rPr>
              <a:t>pannend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>
                <a:solidFill>
                  <a:schemeClr val="bg1"/>
                </a:solidFill>
              </a:rPr>
              <a:t>v</a:t>
            </a:r>
            <a:r>
              <a:rPr lang="de-DE" sz="7200" dirty="0" smtClean="0">
                <a:solidFill>
                  <a:schemeClr val="bg1"/>
                </a:solidFill>
              </a:rPr>
              <a:t>ielseitig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de-DE" sz="7200" dirty="0" smtClean="0">
                <a:solidFill>
                  <a:schemeClr val="bg1"/>
                </a:solidFill>
              </a:rPr>
              <a:t>abwechslungsreich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2.200+ Grafiken, lizenzfreie Vektorgrafiken und Clipart zu Krankenpfleger -  iStock | Krankenschwester, Altenpfleger, Ar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2" y="394138"/>
            <a:ext cx="4982998" cy="44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5841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335051" y="262120"/>
            <a:ext cx="3023003" cy="25756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08882" y="365258"/>
            <a:ext cx="3075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Oder ATA </a:t>
            </a:r>
          </a:p>
          <a:p>
            <a:pPr algn="ctr"/>
            <a:r>
              <a:rPr lang="de-DE" sz="3200" b="1" dirty="0" smtClean="0">
                <a:solidFill>
                  <a:srgbClr val="5A2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(Anästhesietechnische/r Assistent/in )</a:t>
            </a:r>
            <a:endParaRPr lang="de-DE" sz="3200" b="1" dirty="0">
              <a:solidFill>
                <a:srgbClr val="5A2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Anästhesie: Arten der Narkose und ihre Risiken – KSB-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97" y="262120"/>
            <a:ext cx="6096110" cy="31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agen zu Narkose / Vollnarkose in der Beta Kli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7" y="3010036"/>
            <a:ext cx="5390040" cy="35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70" y="262120"/>
            <a:ext cx="2193467" cy="2575674"/>
          </a:xfrm>
          <a:prstGeom prst="rect">
            <a:avLst/>
          </a:prstGeom>
        </p:spPr>
      </p:pic>
      <p:pic>
        <p:nvPicPr>
          <p:cNvPr id="5122" name="Picture 2" descr="Narkose - www.kreiskliniken-reutlingen.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16" y="3578773"/>
            <a:ext cx="6090791" cy="302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1165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ortragsklasse symbole festgelegt, umriss-stil | Premium-Vek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" y="4105529"/>
            <a:ext cx="3507541" cy="26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2b388fe-5b4d-4264-ad28-656eee485e4f@diakom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15177" r="189" b="-1277"/>
          <a:stretch/>
        </p:blipFill>
        <p:spPr bwMode="auto">
          <a:xfrm>
            <a:off x="76748" y="78827"/>
            <a:ext cx="3507541" cy="402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bgerundetes Rechteck 10"/>
          <p:cNvSpPr/>
          <p:nvPr/>
        </p:nvSpPr>
        <p:spPr>
          <a:xfrm>
            <a:off x="3841108" y="78825"/>
            <a:ext cx="5439999" cy="34111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781724" y="230116"/>
            <a:ext cx="5558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 nur die</a:t>
            </a:r>
          </a:p>
          <a:p>
            <a:pPr algn="ctr"/>
            <a:r>
              <a:rPr lang="de-DE" sz="44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entrale </a:t>
            </a:r>
          </a:p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Praxisanleitung</a:t>
            </a:r>
          </a:p>
          <a:p>
            <a:pPr algn="ctr"/>
            <a:r>
              <a:rPr lang="de-DE" sz="36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egleitet Dich</a:t>
            </a:r>
          </a:p>
          <a:p>
            <a:pPr algn="ctr"/>
            <a:r>
              <a:rPr lang="de-DE" sz="36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sz="36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urch die Ausbildungszeit …</a:t>
            </a:r>
            <a:endParaRPr lang="de-DE" sz="36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Knowledge Management: Wissen sammeln für den Erfo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08" y="3583180"/>
            <a:ext cx="5439998" cy="32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7365" y="0"/>
            <a:ext cx="114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Frau</a:t>
            </a:r>
          </a:p>
          <a:p>
            <a:r>
              <a:rPr lang="de-DE" sz="1600" b="1" dirty="0" smtClean="0"/>
              <a:t>Brösing</a:t>
            </a:r>
            <a:endParaRPr lang="de-DE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055208" y="25099"/>
            <a:ext cx="141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Frau</a:t>
            </a:r>
          </a:p>
          <a:p>
            <a:r>
              <a:rPr lang="de-DE" sz="1600" b="1" dirty="0" smtClean="0"/>
              <a:t>Erler</a:t>
            </a:r>
            <a:endParaRPr lang="de-DE" sz="1600" b="1" dirty="0"/>
          </a:p>
        </p:txBody>
      </p:sp>
      <p:pic>
        <p:nvPicPr>
          <p:cNvPr id="16" name="Picture 4" descr="Klemmbrett mit Checkliste und Stift Stock-Illustration | Adobe 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2" t="3304" r="15172" b="3072"/>
          <a:stretch/>
        </p:blipFill>
        <p:spPr bwMode="auto">
          <a:xfrm>
            <a:off x="9537926" y="78825"/>
            <a:ext cx="2558500" cy="34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aduation Clipart Images - Free Download on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26" y="3583180"/>
            <a:ext cx="2558500" cy="32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26096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b="5429"/>
          <a:stretch/>
        </p:blipFill>
        <p:spPr>
          <a:xfrm>
            <a:off x="118871" y="114588"/>
            <a:ext cx="5643707" cy="6615396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5852516" y="4351283"/>
            <a:ext cx="6263281" cy="23787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862113" y="4324915"/>
            <a:ext cx="624408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auch die zahlreichen 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Mentoren und Praxisanleiter 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Stationen</a:t>
            </a:r>
          </a:p>
          <a:p>
            <a:pPr algn="ctr"/>
            <a:r>
              <a:rPr lang="de-DE" sz="32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nterstützen Dich tatkräftig. </a:t>
            </a:r>
            <a:endParaRPr lang="de-DE" sz="32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Team - Deutsche Bildung Studienfinanzie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16" y="114588"/>
            <a:ext cx="6244085" cy="41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8723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69711" y="-760942"/>
            <a:ext cx="115852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Weitere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Infos zur Ausbildung und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zum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DIAKOMED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erhältst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u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unter </a:t>
            </a:r>
            <a:r>
              <a:rPr lang="de-DE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www.diakomed.de</a:t>
            </a:r>
            <a:r>
              <a:rPr lang="de-DE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ganymed.dkhh.local/webdateien/LOGO/Diakomed_Logo_PNG_RGB_300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0" y="5362222"/>
            <a:ext cx="5996733" cy="13053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308846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8506" y="1095119"/>
            <a:ext cx="1176302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Wir erwarten DICH!                  </a:t>
            </a:r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Bewirb Dich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jetzt unter</a:t>
            </a:r>
          </a:p>
          <a:p>
            <a:pPr algn="ctr"/>
            <a:endParaRPr lang="de-D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a</a:t>
            </a:r>
            <a:r>
              <a:rPr lang="de-DE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zubi-bewerbung@diakomed.de</a:t>
            </a:r>
            <a:r>
              <a:rPr lang="de-DE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3458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0" y="-1"/>
            <a:ext cx="3743628" cy="399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-2786" y="533547"/>
            <a:ext cx="37436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Körperpflege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fördern und 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übernehmen,</a:t>
            </a:r>
          </a:p>
          <a:p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Hilfe </a:t>
            </a:r>
            <a:r>
              <a:rPr lang="de-DE" sz="32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 den 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Ausscheidungen</a:t>
            </a:r>
            <a:endParaRPr lang="de-DE" sz="40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11" y="-1"/>
            <a:ext cx="5142893" cy="6858000"/>
          </a:xfrm>
          <a:prstGeom prst="rect">
            <a:avLst/>
          </a:prstGeom>
        </p:spPr>
      </p:pic>
      <p:pic>
        <p:nvPicPr>
          <p:cNvPr id="10242" name="Picture 2" descr="Körperpf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7" y="3269085"/>
            <a:ext cx="2976782" cy="349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ygiene, Körperpflege, Artikel. Vektor-illustration Lizenzfrei Nutzbare  SVG, Vektorgrafiken, Clip Arts, Illustrationen. Image 31688496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7" y="102311"/>
            <a:ext cx="2976782" cy="29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retaker Supporting Old Man With Toilet Stock Illustration - Download  Image Now - A Helping Hand, Assistance, People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4" y="4084897"/>
            <a:ext cx="2678508" cy="2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2633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" y="117715"/>
            <a:ext cx="5294688" cy="6653575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5796455" y="354201"/>
            <a:ext cx="4648200" cy="1639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717627" y="481510"/>
            <a:ext cx="5068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Hilfestellung bei der 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Nahrungsaufnahme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lufttenkyres: Knigge essen mit messer und gab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"/>
          <a:stretch/>
        </p:blipFill>
        <p:spPr bwMode="auto">
          <a:xfrm>
            <a:off x="5796455" y="2420008"/>
            <a:ext cx="6064469" cy="435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hild essen und trinken verboten Stock-Vektorgrafik | Adobe 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3749"/>
          <a:stretch/>
        </p:blipFill>
        <p:spPr bwMode="auto">
          <a:xfrm>
            <a:off x="10567271" y="117716"/>
            <a:ext cx="1293653" cy="11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634.300+ Grafiken, lizenzfreie Vektorgrafiken und Clipart zu Restaurant  Essen - iStock | Dinner, Restaurant tisch, Fo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271" y="1462252"/>
            <a:ext cx="1293653" cy="7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504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" y="1020893"/>
            <a:ext cx="4297801" cy="5731078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3392076" y="130199"/>
            <a:ext cx="5391807" cy="805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92075" y="152546"/>
            <a:ext cx="5391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de-DE" sz="40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enöse Blutentnahmen</a:t>
            </a:r>
          </a:p>
        </p:txBody>
      </p:sp>
      <p:pic>
        <p:nvPicPr>
          <p:cNvPr id="2050" name="Picture 2" descr="Vor geplanter Operation Eisenwerte checken | aponet.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19" y="1020893"/>
            <a:ext cx="3042124" cy="18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014363"/>
            <a:ext cx="4302697" cy="5737607"/>
          </a:xfrm>
          <a:prstGeom prst="rect">
            <a:avLst/>
          </a:prstGeom>
        </p:spPr>
      </p:pic>
      <p:pic>
        <p:nvPicPr>
          <p:cNvPr id="7" name="Picture 2" descr="Blutröhrchen Bilder – Durchsuchen 408 Archivfotos, Vektorgrafiken und  Video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36" y="4706044"/>
            <a:ext cx="3068888" cy="20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blemas de la sangre: MedlinePlus en españ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19" y="2986550"/>
            <a:ext cx="3042124" cy="15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5760" y="130199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782664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436073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2085258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2738667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895184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961647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269760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0923045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8.900+ Fotos, Bilder und lizenzfreie Bilder zu Bluttropfen - i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1981" r="24632" b="5048"/>
          <a:stretch/>
        </p:blipFill>
        <p:spPr bwMode="auto">
          <a:xfrm>
            <a:off x="11576330" y="130193"/>
            <a:ext cx="485446" cy="8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0838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399838" y="98585"/>
            <a:ext cx="7285851" cy="1074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99837" y="174400"/>
            <a:ext cx="728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5400" b="1" dirty="0" err="1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ubcutane</a:t>
            </a:r>
            <a:r>
              <a:rPr lang="de-DE" sz="5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Injektionen</a:t>
            </a:r>
            <a:endParaRPr lang="de-DE" sz="5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9" y="1268456"/>
            <a:ext cx="7285851" cy="54637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69" y="155303"/>
            <a:ext cx="2942363" cy="2206512"/>
          </a:xfrm>
          <a:prstGeom prst="rect">
            <a:avLst/>
          </a:prstGeom>
        </p:spPr>
      </p:pic>
      <p:pic>
        <p:nvPicPr>
          <p:cNvPr id="3078" name="Picture 6" descr="Überarbeitete Opiod-Leitlinie: Keine Injektion durch Apotheker | APOTHEKE  ADHO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69" y="5079746"/>
            <a:ext cx="2937696" cy="16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30 100+ Dose Photos Photos, taleaux et images libre de droits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69" y="2743738"/>
            <a:ext cx="2931126" cy="1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14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2014658"/>
            <a:ext cx="6803862" cy="48433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07" y="2014658"/>
            <a:ext cx="3632077" cy="4843342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604417" y="129275"/>
            <a:ext cx="3481110" cy="17941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5212" y="303058"/>
            <a:ext cx="3619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apillare </a:t>
            </a:r>
          </a:p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Blutentnahme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ACCU-CHEK® Aviva III Set mg/dL 1 St - shop-apotheke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r="19064"/>
          <a:stretch/>
        </p:blipFill>
        <p:spPr bwMode="auto">
          <a:xfrm>
            <a:off x="4208943" y="130701"/>
            <a:ext cx="1114627" cy="17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ännlicher Finger Mit Bluttropfen Für Bluttests Stockfoto und mehr Bilder  von Blut - Blut, Bluttest, Blutspende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86" y="129275"/>
            <a:ext cx="3019097" cy="17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lutzucker - was lässt sich daraus ableiten? - Ratgeber - ARD-Buffet - SWR  Fernseh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24" y="129276"/>
            <a:ext cx="3489801" cy="17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97558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84" y="2585759"/>
            <a:ext cx="3138623" cy="4185325"/>
          </a:xfrm>
          <a:prstGeom prst="rect">
            <a:avLst/>
          </a:prstGeom>
        </p:spPr>
      </p:pic>
      <p:sp>
        <p:nvSpPr>
          <p:cNvPr id="3" name="Abgerundetes Rechteck 2"/>
          <p:cNvSpPr/>
          <p:nvPr/>
        </p:nvSpPr>
        <p:spPr>
          <a:xfrm>
            <a:off x="717956" y="3148273"/>
            <a:ext cx="6700836" cy="1146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68852" y="3336595"/>
            <a:ext cx="6799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7E47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Medikamentenmanagement</a:t>
            </a:r>
            <a:endParaRPr lang="de-DE" sz="4400" b="1" dirty="0">
              <a:solidFill>
                <a:srgbClr val="7E47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ajo: Löffel mit Pillen, Tabletten Medikament, Kapseln. Kunstdruck, Glasb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0" y="4533894"/>
            <a:ext cx="3777841" cy="22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dikamente einnehmen – das sind die Tücken | Gesundheitsstadt Berl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68" y="4533894"/>
            <a:ext cx="3350549" cy="22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edikationsplan: Alle Medikamente sicher im Bli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5206" r="1791" b="7692"/>
          <a:stretch/>
        </p:blipFill>
        <p:spPr bwMode="auto">
          <a:xfrm>
            <a:off x="127686" y="112979"/>
            <a:ext cx="6613414" cy="279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albe-Vektor-Symbol 19603627 Vektor Kunst bei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89" y="110652"/>
            <a:ext cx="1010065" cy="10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con Liquid Medicine Bottle Poured Into Stock Vector (Royalty Free)  1450280204 | Shutter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>
            <a:off x="7069470" y="110652"/>
            <a:ext cx="1027014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ttle Packaging Icon of Liquid Drug Syrup with Water Droplets Icon. Stock  Vector - Illustration of pictogram, medication: 1703840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76" y="110653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97.428 Ampulle Bilder, Stockfotos und Vektorgrafiken | Shutte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10978142" y="111662"/>
            <a:ext cx="1010857" cy="10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880+ Grafiken, lizenzfreie Vektorgrafiken und Clipart zu Asthma Spray -  iStock | Asthmainhala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68" y="1336353"/>
            <a:ext cx="1027014" cy="10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1.900+ Grafiken, lizenzfreie Vektorgrafiken und Clipart zu Schmerzpflaster  - iStock | Nikotinpflaster, Pflaster rücken, Rheum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468" y="1348205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1 300+ illustrationer, royaltyfri vektorgrafik och clip art med Stolpiller 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463" y="1336353"/>
            <a:ext cx="1003309" cy="10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681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178</Words>
  <Application>Microsoft Office PowerPoint</Application>
  <PresentationFormat>Breitbild</PresentationFormat>
  <Paragraphs>66</Paragraphs>
  <Slides>34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DIAKOMED gGmbH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Sissy Erler</dc:creator>
  <cp:lastModifiedBy>Sissy Erler</cp:lastModifiedBy>
  <cp:revision>170</cp:revision>
  <dcterms:created xsi:type="dcterms:W3CDTF">2023-04-27T04:04:05Z</dcterms:created>
  <dcterms:modified xsi:type="dcterms:W3CDTF">2023-07-06T08:09:02Z</dcterms:modified>
</cp:coreProperties>
</file>